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82" r:id="rId5"/>
    <p:sldId id="259" r:id="rId6"/>
    <p:sldId id="262" r:id="rId7"/>
    <p:sldId id="260" r:id="rId8"/>
    <p:sldId id="261" r:id="rId9"/>
    <p:sldId id="267" r:id="rId10"/>
    <p:sldId id="270" r:id="rId11"/>
    <p:sldId id="268" r:id="rId12"/>
    <p:sldId id="271" r:id="rId13"/>
    <p:sldId id="269" r:id="rId14"/>
    <p:sldId id="264" r:id="rId15"/>
    <p:sldId id="265" r:id="rId16"/>
    <p:sldId id="272" r:id="rId17"/>
    <p:sldId id="266" r:id="rId18"/>
    <p:sldId id="274" r:id="rId19"/>
    <p:sldId id="275" r:id="rId20"/>
    <p:sldId id="277" r:id="rId21"/>
    <p:sldId id="278" r:id="rId22"/>
    <p:sldId id="279" r:id="rId23"/>
    <p:sldId id="281" r:id="rId24"/>
    <p:sldId id="280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26699-5575-40ED-A383-98C5DE7E8C38}" type="datetimeFigureOut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C6E91-4D72-471F-94E0-C7CC5D5FB0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74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A269EEEE-573C-44E3-8420-C7C51E32B5AE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26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1956-35B7-4DA5-9BB5-0A7C565C4A74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52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384-8EC9-4EB6-9E02-73C72EC49CBA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55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50B-1F2E-4C50-ACD4-5B148C281CA7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37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66D9-5EE1-4217-A4F0-50FE3FC3C1F3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92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8CE8-F307-4ADC-B531-A479265D6353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1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119D-AA59-4890-8666-B904EC9FA6D9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26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9C0D-E5DD-40D9-9BD6-55178980C508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07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8C81889-E8BE-4852-A530-D5065BC35215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28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16D2-F320-4369-B886-DB0DE06AE10C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6178DBD-B622-4C9F-9399-918F67A59B78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42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E-4B02-4BC3-841E-FC742236DD90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5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2BE5-64F4-4226-B846-24A612D5B94F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93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188A-6BA2-456D-B8D0-650833CC6F1B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1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9C7A-3B87-4842-8773-717B13BF0F15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69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856A-712C-44BB-AC15-81BF86A6F217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00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54C-1AB5-436E-A8B4-B1C4EAB4DBB3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69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E9C9-7952-4C57-89AF-E8C9D5CD2F71}" type="datetime1">
              <a:rPr lang="zh-TW" altLang="en-US" smtClean="0"/>
              <a:t>2018/5/1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490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0241" y="2006202"/>
            <a:ext cx="8026930" cy="1488270"/>
          </a:xfrm>
        </p:spPr>
        <p:txBody>
          <a:bodyPr/>
          <a:lstStyle/>
          <a:p>
            <a:pPr algn="l"/>
            <a:r>
              <a:rPr lang="en-US" altLang="zh-TW" dirty="0" smtClean="0">
                <a:solidFill>
                  <a:srgbClr val="0070C0"/>
                </a:solidFill>
              </a:rPr>
              <a:t>A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Large Scale Prediction Engine for App Install Clicks and Conversions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10241" y="4202847"/>
            <a:ext cx="6108101" cy="144149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zh-TW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Speaker: Ming-</a:t>
            </a:r>
            <a:r>
              <a:rPr lang="en-US" altLang="zh-TW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Chieh</a:t>
            </a:r>
            <a:r>
              <a:rPr lang="en-US" altLang="zh-TW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Chiang</a:t>
            </a:r>
          </a:p>
          <a:p>
            <a:pPr algn="l"/>
            <a:r>
              <a:rPr lang="en-US" altLang="zh-TW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Advisor: </a:t>
            </a:r>
            <a:r>
              <a:rPr lang="en-US" altLang="zh-TW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Jia</a:t>
            </a:r>
            <a:r>
              <a:rPr lang="en-US" altLang="zh-TW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-Ling, </a:t>
            </a:r>
            <a:r>
              <a:rPr lang="en-US" altLang="zh-TW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Koh</a:t>
            </a:r>
            <a:endParaRPr lang="en-US" altLang="zh-TW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Source: CIKM’17</a:t>
            </a:r>
          </a:p>
          <a:p>
            <a:pPr algn="l"/>
            <a:r>
              <a:rPr lang="en-US" altLang="zh-TW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Date: </a:t>
            </a:r>
            <a:r>
              <a:rPr lang="en-US" altLang="zh-TW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2018/05/01</a:t>
            </a:r>
          </a:p>
          <a:p>
            <a:pPr algn="l"/>
            <a:endParaRPr lang="zh-TW" alt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97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Feature Engineering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Synthesized feature and </a:t>
            </a:r>
            <a:r>
              <a:rPr lang="en-US" altLang="zh-TW" sz="2800" dirty="0" smtClean="0">
                <a:solidFill>
                  <a:schemeClr val="bg1"/>
                </a:solidFill>
              </a:rPr>
              <a:t>binning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en-US" altLang="zh-TW" sz="2800" dirty="0" smtClean="0">
                <a:solidFill>
                  <a:schemeClr val="bg1"/>
                </a:solidFill>
              </a:rPr>
              <a:t>Cross feature</a:t>
            </a:r>
            <a:endParaRPr lang="en-US" altLang="zh-TW" sz="2800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10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</a:rPr>
              <a:t>Cross Feature Engineering</a:t>
            </a:r>
            <a:endParaRPr lang="zh-TW" altLang="en-US" sz="44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Hand crafted cross feature</a:t>
            </a:r>
          </a:p>
          <a:p>
            <a:r>
              <a:rPr lang="en-US" altLang="zh-TW" sz="2800" dirty="0" smtClean="0">
                <a:solidFill>
                  <a:schemeClr val="bg1"/>
                </a:solidFill>
              </a:rPr>
              <a:t>Cross feature from GBDT</a:t>
            </a:r>
          </a:p>
          <a:p>
            <a:r>
              <a:rPr lang="en-US" altLang="zh-TW" sz="2800" dirty="0" smtClean="0">
                <a:solidFill>
                  <a:schemeClr val="bg1"/>
                </a:solidFill>
              </a:rPr>
              <a:t>Cross feature from transfer learning with multiplayer </a:t>
            </a:r>
            <a:r>
              <a:rPr lang="en-US" altLang="zh-TW" sz="2800" dirty="0" err="1" smtClean="0">
                <a:solidFill>
                  <a:schemeClr val="bg1"/>
                </a:solidFill>
              </a:rPr>
              <a:t>perceptrons</a:t>
            </a:r>
            <a:r>
              <a:rPr lang="en-US" altLang="zh-TW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</a:rPr>
              <a:t>(MLP)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11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Cross Feature from Transfer Learning with MLP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12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6343" t="20942" r="43935" b="8973"/>
          <a:stretch/>
        </p:blipFill>
        <p:spPr>
          <a:xfrm>
            <a:off x="1991571" y="2129054"/>
            <a:ext cx="4542232" cy="45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Cross Feature from Transfer Learning with MLP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Reverse </a:t>
            </a:r>
            <a:r>
              <a:rPr lang="en-US" altLang="zh-TW" sz="2800" dirty="0" smtClean="0">
                <a:solidFill>
                  <a:schemeClr val="bg1"/>
                </a:solidFill>
              </a:rPr>
              <a:t>engineering cross features from MLP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13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48657" t="56091" r="19074" b="30988"/>
          <a:stretch/>
        </p:blipFill>
        <p:spPr>
          <a:xfrm>
            <a:off x="1412788" y="3171523"/>
            <a:ext cx="4962658" cy="111784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79077" y="3521388"/>
            <a:ext cx="473825" cy="418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678839" y="3491055"/>
            <a:ext cx="369460" cy="424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5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Training with Vanilla LR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2336872"/>
            <a:ext cx="6887389" cy="3723105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14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1620" t="50164" r="38982" b="26692"/>
          <a:stretch/>
        </p:blipFill>
        <p:spPr>
          <a:xfrm>
            <a:off x="723207" y="2336872"/>
            <a:ext cx="6285808" cy="20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</a:rPr>
              <a:t>Training with </a:t>
            </a:r>
            <a:r>
              <a:rPr lang="en-US" altLang="zh-TW" sz="4800" dirty="0" smtClean="0">
                <a:solidFill>
                  <a:srgbClr val="0070C0"/>
                </a:solidFill>
              </a:rPr>
              <a:t>Vanilla </a:t>
            </a:r>
            <a:r>
              <a:rPr lang="en-US" altLang="zh-TW" sz="4800" dirty="0">
                <a:solidFill>
                  <a:srgbClr val="0070C0"/>
                </a:solidFill>
              </a:rPr>
              <a:t>LR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Sum of demand feature weights</a:t>
            </a:r>
          </a:p>
          <a:p>
            <a:r>
              <a:rPr lang="en-US" altLang="zh-TW" sz="3200" dirty="0" smtClean="0">
                <a:solidFill>
                  <a:schemeClr val="bg1"/>
                </a:solidFill>
              </a:rPr>
              <a:t>Problem</a:t>
            </a:r>
            <a:r>
              <a:rPr lang="en-US" altLang="zh-TW" sz="3200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altLang="zh-TW" sz="2800" dirty="0">
                <a:solidFill>
                  <a:schemeClr val="bg1"/>
                </a:solidFill>
              </a:rPr>
              <a:t>Feature hierarchy</a:t>
            </a:r>
          </a:p>
          <a:p>
            <a:pPr lvl="1"/>
            <a:r>
              <a:rPr lang="en-US" altLang="zh-TW" sz="2800" dirty="0">
                <a:solidFill>
                  <a:schemeClr val="bg1"/>
                </a:solidFill>
              </a:rPr>
              <a:t>Feature computation costs</a:t>
            </a:r>
            <a:endParaRPr lang="zh-TW" altLang="en-US" sz="2800" dirty="0">
              <a:solidFill>
                <a:schemeClr val="bg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15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Two-step LR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16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322" t="24921" r="11865" b="12252"/>
          <a:stretch/>
        </p:blipFill>
        <p:spPr>
          <a:xfrm>
            <a:off x="1325581" y="1834166"/>
            <a:ext cx="6102592" cy="451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Two-step LR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17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Step-1 LR</a:t>
            </a:r>
          </a:p>
          <a:p>
            <a:endParaRPr lang="en-US" altLang="zh-TW" sz="2800" dirty="0">
              <a:solidFill>
                <a:schemeClr val="bg1"/>
              </a:solidFill>
            </a:endParaRPr>
          </a:p>
          <a:p>
            <a:endParaRPr lang="en-US" altLang="zh-TW" sz="2800" dirty="0" smtClean="0">
              <a:solidFill>
                <a:schemeClr val="bg1"/>
              </a:solidFill>
            </a:endParaRPr>
          </a:p>
          <a:p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en-US" altLang="zh-TW" sz="2800" dirty="0" smtClean="0">
                <a:solidFill>
                  <a:schemeClr val="bg1"/>
                </a:solidFill>
              </a:rPr>
              <a:t>Step-2 LR</a:t>
            </a:r>
          </a:p>
          <a:p>
            <a:endParaRPr lang="zh-TW" altLang="en-US" sz="2800" dirty="0">
              <a:solidFill>
                <a:schemeClr val="bg1"/>
              </a:solidFill>
            </a:endParaRPr>
          </a:p>
        </p:txBody>
      </p:sp>
      <p:pic>
        <p:nvPicPr>
          <p:cNvPr id="8" name="內容版面配置區 4"/>
          <p:cNvPicPr>
            <a:picLocks noChangeAspect="1"/>
          </p:cNvPicPr>
          <p:nvPr/>
        </p:nvPicPr>
        <p:blipFill rotWithShape="1">
          <a:blip r:embed="rId2"/>
          <a:srcRect l="13687" t="22610" r="47724" b="57987"/>
          <a:stretch/>
        </p:blipFill>
        <p:spPr>
          <a:xfrm>
            <a:off x="1027709" y="2768139"/>
            <a:ext cx="5439594" cy="1538470"/>
          </a:xfrm>
          <a:prstGeom prst="rect">
            <a:avLst/>
          </a:prstGeom>
        </p:spPr>
      </p:pic>
      <p:pic>
        <p:nvPicPr>
          <p:cNvPr id="9" name="內容版面配置區 4"/>
          <p:cNvPicPr>
            <a:picLocks noChangeAspect="1"/>
          </p:cNvPicPr>
          <p:nvPr/>
        </p:nvPicPr>
        <p:blipFill rotWithShape="1">
          <a:blip r:embed="rId2"/>
          <a:srcRect l="12346" t="66107" r="42980" b="11397"/>
          <a:stretch/>
        </p:blipFill>
        <p:spPr>
          <a:xfrm>
            <a:off x="1027709" y="4996000"/>
            <a:ext cx="6196051" cy="17549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032567" y="5660967"/>
            <a:ext cx="191193" cy="2752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1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Two-step LR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18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Combine the weights</a:t>
            </a:r>
          </a:p>
          <a:p>
            <a:endParaRPr lang="en-US" altLang="zh-TW" sz="2800" dirty="0">
              <a:solidFill>
                <a:schemeClr val="bg1"/>
              </a:solidFill>
            </a:endParaRPr>
          </a:p>
          <a:p>
            <a:endParaRPr lang="en-US" altLang="zh-TW" sz="2800" dirty="0" smtClean="0">
              <a:solidFill>
                <a:schemeClr val="bg1"/>
              </a:solidFill>
            </a:endParaRPr>
          </a:p>
          <a:p>
            <a:endParaRPr lang="en-US" altLang="zh-TW" sz="2800" dirty="0" smtClean="0">
              <a:solidFill>
                <a:schemeClr val="bg1"/>
              </a:solidFill>
            </a:endParaRPr>
          </a:p>
          <a:p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32567" y="5660967"/>
            <a:ext cx="191193" cy="2752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內容版面配置區 6"/>
          <p:cNvPicPr>
            <a:picLocks noChangeAspect="1"/>
          </p:cNvPicPr>
          <p:nvPr/>
        </p:nvPicPr>
        <p:blipFill rotWithShape="1">
          <a:blip r:embed="rId2"/>
          <a:srcRect l="12778" t="46101" r="46435" b="25997"/>
          <a:stretch/>
        </p:blipFill>
        <p:spPr>
          <a:xfrm>
            <a:off x="861454" y="2977878"/>
            <a:ext cx="7330285" cy="28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Two-step Online </a:t>
            </a:r>
            <a:r>
              <a:rPr lang="en-US" altLang="zh-TW" sz="4800" dirty="0">
                <a:solidFill>
                  <a:srgbClr val="0070C0"/>
                </a:solidFill>
              </a:rPr>
              <a:t>S</a:t>
            </a:r>
            <a:r>
              <a:rPr lang="en-US" altLang="zh-TW" sz="4800" dirty="0" smtClean="0">
                <a:solidFill>
                  <a:srgbClr val="0070C0"/>
                </a:solidFill>
              </a:rPr>
              <a:t>coring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19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內容版面配置區 5"/>
          <p:cNvPicPr>
            <a:picLocks noChangeAspect="1"/>
          </p:cNvPicPr>
          <p:nvPr/>
        </p:nvPicPr>
        <p:blipFill rotWithShape="1">
          <a:blip r:embed="rId2"/>
          <a:srcRect l="40322" t="24921" r="11865" b="12252"/>
          <a:stretch/>
        </p:blipFill>
        <p:spPr>
          <a:xfrm>
            <a:off x="1354976" y="2111432"/>
            <a:ext cx="5727468" cy="4233347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2568634" y="3798917"/>
            <a:ext cx="706581" cy="4904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306292" y="3327862"/>
            <a:ext cx="1202573" cy="7869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148796" y="3940234"/>
            <a:ext cx="933648" cy="1232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9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Outline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Introduction</a:t>
            </a:r>
          </a:p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Method </a:t>
            </a:r>
          </a:p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Experiment</a:t>
            </a:r>
          </a:p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Conclusion</a:t>
            </a:r>
            <a:endParaRPr lang="zh-TW" altLang="en-US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2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Outline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Introduction</a:t>
            </a:r>
          </a:p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Method 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Conclusion</a:t>
            </a:r>
            <a:endParaRPr lang="zh-TW" altLang="en-US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20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Offline Evaluation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21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9398" t="30494" r="11343" b="26543"/>
          <a:stretch/>
        </p:blipFill>
        <p:spPr>
          <a:xfrm>
            <a:off x="776954" y="2262905"/>
            <a:ext cx="7487304" cy="36732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0880" t="12222" r="40063" b="54774"/>
          <a:stretch/>
        </p:blipFill>
        <p:spPr>
          <a:xfrm>
            <a:off x="470245" y="2253054"/>
            <a:ext cx="8442052" cy="36313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10880" t="52140" r="40063" b="6943"/>
          <a:stretch/>
        </p:blipFill>
        <p:spPr>
          <a:xfrm>
            <a:off x="282292" y="2253054"/>
            <a:ext cx="8630005" cy="40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Online Evaluation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22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4515" t="42840" r="25439" b="31727"/>
          <a:stretch/>
        </p:blipFill>
        <p:spPr>
          <a:xfrm>
            <a:off x="133004" y="2788151"/>
            <a:ext cx="8570422" cy="244982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486918" y="2420716"/>
            <a:ext cx="1157591" cy="34316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521414" y="2420715"/>
            <a:ext cx="1186774" cy="34817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9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Outline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Introduction</a:t>
            </a:r>
          </a:p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Method </a:t>
            </a:r>
          </a:p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Experiment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Conclusion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23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Conclusion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2336873"/>
            <a:ext cx="7230688" cy="3599316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Develop </a:t>
            </a:r>
            <a:r>
              <a:rPr lang="en-US" altLang="zh-TW" sz="2800" dirty="0" smtClean="0">
                <a:solidFill>
                  <a:schemeClr val="bg1"/>
                </a:solidFill>
              </a:rPr>
              <a:t>novel </a:t>
            </a:r>
            <a:r>
              <a:rPr lang="en-US" altLang="zh-TW" sz="2800" dirty="0">
                <a:solidFill>
                  <a:schemeClr val="bg1"/>
                </a:solidFill>
              </a:rPr>
              <a:t>features to improve model </a:t>
            </a:r>
            <a:r>
              <a:rPr lang="en-US" altLang="zh-TW" sz="2800" dirty="0" smtClean="0">
                <a:solidFill>
                  <a:schemeClr val="bg1"/>
                </a:solidFill>
              </a:rPr>
              <a:t>performance</a:t>
            </a:r>
          </a:p>
          <a:p>
            <a:r>
              <a:rPr lang="en-US" altLang="zh-TW" sz="2800" dirty="0" smtClean="0">
                <a:solidFill>
                  <a:schemeClr val="bg1"/>
                </a:solidFill>
              </a:rPr>
              <a:t>Sequential training and scoring resulted in a further 7% lift in conversion rate and 11% lift in revenue</a:t>
            </a:r>
          </a:p>
          <a:p>
            <a:endParaRPr lang="en-US" altLang="zh-TW" sz="2800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24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Motivation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3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6944" t="14027" r="11620" b="21308"/>
          <a:stretch/>
        </p:blipFill>
        <p:spPr>
          <a:xfrm>
            <a:off x="0" y="2014758"/>
            <a:ext cx="9006274" cy="46261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253644" y="4904509"/>
            <a:ext cx="1113905" cy="7065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292736" y="1913799"/>
            <a:ext cx="2560320" cy="8461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4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Motivation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4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0371" t="5638" r="20185" b="61842"/>
          <a:stretch/>
        </p:blipFill>
        <p:spPr>
          <a:xfrm>
            <a:off x="270933" y="2346724"/>
            <a:ext cx="8474839" cy="34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0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Goal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2336873"/>
            <a:ext cx="7315200" cy="3599316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Built a scalable machine learning pipeline for better estimating the probability of users clicking on app install ads and the resulting conversions</a:t>
            </a:r>
            <a:endParaRPr lang="zh-TW" altLang="en-US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5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Online Advertising Terms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6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0509" t="53621" r="24491" b="21440"/>
          <a:stretch/>
        </p:blipFill>
        <p:spPr>
          <a:xfrm>
            <a:off x="914146" y="2281096"/>
            <a:ext cx="6514027" cy="365509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14146" y="3017520"/>
            <a:ext cx="934109" cy="620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14146" y="2336873"/>
            <a:ext cx="934109" cy="260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9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Outline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Introduction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Method </a:t>
            </a:r>
          </a:p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Experiment</a:t>
            </a:r>
          </a:p>
          <a:p>
            <a:r>
              <a:rPr lang="en-US" altLang="zh-TW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Conclusion</a:t>
            </a:r>
            <a:endParaRPr lang="zh-TW" altLang="en-US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7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Framework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8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54956" t="36789" r="13363" b="14744"/>
          <a:stretch/>
        </p:blipFill>
        <p:spPr>
          <a:xfrm>
            <a:off x="1652693" y="2025073"/>
            <a:ext cx="5215468" cy="448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</a:rPr>
              <a:t>Task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2336873"/>
            <a:ext cx="7588135" cy="3599316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Model training improvements (via sequential training)</a:t>
            </a:r>
          </a:p>
          <a:p>
            <a:r>
              <a:rPr lang="en-US" altLang="zh-TW" sz="2800" dirty="0" smtClean="0">
                <a:solidFill>
                  <a:schemeClr val="bg1"/>
                </a:solidFill>
              </a:rPr>
              <a:t>Latency improvements (via sequential scoring)</a:t>
            </a:r>
          </a:p>
          <a:p>
            <a:r>
              <a:rPr lang="en-US" altLang="zh-TW" sz="2800" dirty="0" smtClean="0">
                <a:solidFill>
                  <a:schemeClr val="bg1"/>
                </a:solidFill>
              </a:rPr>
              <a:t>Cross feature engineering (via deep learning and transfer)</a:t>
            </a:r>
          </a:p>
          <a:p>
            <a:endParaRPr lang="en-US" altLang="zh-TW" sz="2800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9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柏林">
  <a:themeElements>
    <a:clrScheme name="柏林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1630</TotalTime>
  <Words>244</Words>
  <Application>Microsoft Office PowerPoint</Application>
  <PresentationFormat>如螢幕大小 (4:3)</PresentationFormat>
  <Paragraphs>95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新細明體</vt:lpstr>
      <vt:lpstr>Arial</vt:lpstr>
      <vt:lpstr>Calibri</vt:lpstr>
      <vt:lpstr>Trebuchet MS</vt:lpstr>
      <vt:lpstr>柏林</vt:lpstr>
      <vt:lpstr>A Large Scale Prediction Engine for App Install Clicks and Conversions</vt:lpstr>
      <vt:lpstr>Outline</vt:lpstr>
      <vt:lpstr>Motivation</vt:lpstr>
      <vt:lpstr>Motivation</vt:lpstr>
      <vt:lpstr>Goal</vt:lpstr>
      <vt:lpstr>Online Advertising Terms</vt:lpstr>
      <vt:lpstr>Outline</vt:lpstr>
      <vt:lpstr>Framework</vt:lpstr>
      <vt:lpstr>Task</vt:lpstr>
      <vt:lpstr>Feature Engineering</vt:lpstr>
      <vt:lpstr>Cross Feature Engineering</vt:lpstr>
      <vt:lpstr>Cross Feature from Transfer Learning with MLP</vt:lpstr>
      <vt:lpstr>Cross Feature from Transfer Learning with MLP</vt:lpstr>
      <vt:lpstr>Training with Vanilla LR</vt:lpstr>
      <vt:lpstr>Training with Vanilla LR</vt:lpstr>
      <vt:lpstr>Two-step LR</vt:lpstr>
      <vt:lpstr>Two-step LR</vt:lpstr>
      <vt:lpstr>Two-step LR</vt:lpstr>
      <vt:lpstr>Two-step Online Scoring</vt:lpstr>
      <vt:lpstr>Outline</vt:lpstr>
      <vt:lpstr>Offline Evaluation</vt:lpstr>
      <vt:lpstr>Online Evaluation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Large Scale Prediction Engine for App Install Clicks and Conversions</dc:title>
  <dc:creator>User</dc:creator>
  <cp:lastModifiedBy>User</cp:lastModifiedBy>
  <cp:revision>37</cp:revision>
  <dcterms:created xsi:type="dcterms:W3CDTF">2018-04-29T08:13:05Z</dcterms:created>
  <dcterms:modified xsi:type="dcterms:W3CDTF">2018-05-01T02:45:49Z</dcterms:modified>
</cp:coreProperties>
</file>